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37"/>
    <p:restoredTop sz="80519"/>
  </p:normalViewPr>
  <p:slideViewPr>
    <p:cSldViewPr snapToGrid="0" snapToObjects="1">
      <p:cViewPr>
        <p:scale>
          <a:sx n="81" d="100"/>
          <a:sy n="81" d="100"/>
        </p:scale>
        <p:origin x="-174" y="-24"/>
      </p:cViewPr>
      <p:guideLst>
        <p:guide orient="horz" pos="2160"/>
        <p:guide pos="2880"/>
      </p:guideLst>
    </p:cSldViewPr>
  </p:slideViewPr>
  <p:notesTextViewPr>
    <p:cViewPr>
      <p:scale>
        <a:sx n="1" d="1"/>
        <a:sy n="1" d="1"/>
      </p:scale>
      <p:origin x="0" y="0"/>
    </p:cViewPr>
  </p:notesTextViewPr>
  <p:notesViewPr>
    <p:cSldViewPr snapToGrid="0" snapToObjects="1">
      <p:cViewPr varScale="1">
        <p:scale>
          <a:sx n="48" d="100"/>
          <a:sy n="48" d="100"/>
        </p:scale>
        <p:origin x="33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1846FD-9196-B848-9F31-C3A4819A1E5D}" type="datetimeFigureOut">
              <a:rPr lang="en-US" smtClean="0"/>
              <a:t>5/15/2016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01AC10-9DC9-514A-8E9C-75AC1AB2907B}" type="slidenum">
              <a:rPr lang="en-US" smtClean="0"/>
              <a:t>‹#›</a:t>
            </a:fld>
            <a:endParaRPr lang="en-US"/>
          </a:p>
        </p:txBody>
      </p:sp>
    </p:spTree>
    <p:extLst>
      <p:ext uri="{BB962C8B-B14F-4D97-AF65-F5344CB8AC3E}">
        <p14:creationId xmlns:p14="http://schemas.microsoft.com/office/powerpoint/2010/main" val="849712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7CCF4-35CA-A948-9720-D4A31E565536}" type="slidenum">
              <a:rPr lang="en-US" smtClean="0"/>
              <a:t>1</a:t>
            </a:fld>
            <a:endParaRPr lang="en-US"/>
          </a:p>
        </p:txBody>
      </p:sp>
    </p:spTree>
    <p:extLst>
      <p:ext uri="{BB962C8B-B14F-4D97-AF65-F5344CB8AC3E}">
        <p14:creationId xmlns:p14="http://schemas.microsoft.com/office/powerpoint/2010/main" val="130882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565150"/>
            <a:ext cx="2554288" cy="1916113"/>
          </a:xfrm>
        </p:spPr>
      </p:sp>
      <p:sp>
        <p:nvSpPr>
          <p:cNvPr id="3" name="Notes Placeholder 2"/>
          <p:cNvSpPr>
            <a:spLocks noGrp="1"/>
          </p:cNvSpPr>
          <p:nvPr>
            <p:ph type="body" idx="1"/>
          </p:nvPr>
        </p:nvSpPr>
        <p:spPr>
          <a:xfrm>
            <a:off x="685800" y="2517963"/>
            <a:ext cx="5486400" cy="3600450"/>
          </a:xfrm>
        </p:spPr>
        <p:txBody>
          <a:bodyPr/>
          <a:lstStyle/>
          <a:p>
            <a:r>
              <a:rPr lang="en-US" sz="1200" b="1" kern="1200" dirty="0" smtClean="0">
                <a:solidFill>
                  <a:schemeClr val="tx1"/>
                </a:solidFill>
                <a:effectLst/>
                <a:latin typeface="+mn-lt"/>
                <a:ea typeface="+mn-ea"/>
                <a:cs typeface="+mn-cs"/>
              </a:rPr>
              <a:t>INTRODUCTION</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Elizabeth and Lee had been happily married for several years.  She found him to be quite predictable, kind, thoughtful, and loyal.  Then suddenly, Lee began acting in a very strange manner.  He began staying out late several nights each week, and he started locking a drawer in his desk.  He evaded Elizabeth’s questions concerning his behavior.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Elizabeth kept her concerns to herself for a time, but at last her imagination took control of her better sense and she confided her worst suspicions to Kim, a close friend.  Was it possible, she wondered, that Lee was seeing another woman?  Was he keeping the other woman’s letters in that locked drawer?  In tears, she wondered these things aloud to Kim.</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Although Kim was Elizabeth’s friend, she felt she just </a:t>
            </a:r>
            <a:r>
              <a:rPr lang="en-US" sz="1200" i="1" kern="1200" dirty="0" smtClean="0">
                <a:solidFill>
                  <a:schemeClr val="tx1"/>
                </a:solidFill>
                <a:effectLst/>
                <a:latin typeface="+mn-lt"/>
                <a:ea typeface="+mn-ea"/>
                <a:cs typeface="+mn-cs"/>
              </a:rPr>
              <a:t>had </a:t>
            </a:r>
            <a:r>
              <a:rPr lang="en-US" sz="1200" kern="1200" dirty="0" smtClean="0">
                <a:solidFill>
                  <a:schemeClr val="tx1"/>
                </a:solidFill>
                <a:effectLst/>
                <a:latin typeface="+mn-lt"/>
                <a:ea typeface="+mn-ea"/>
                <a:cs typeface="+mn-cs"/>
              </a:rPr>
              <a:t>to talk to someone else about Elizabeth’s problems.  That person talked to another person, and it wasn’t long before the entire small community “knew” that Lee was seeing another woman and that the marriage would probably not last long.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When Elizabeth’s birthday arrived, she was too distraught to even think about it, so when Lee came home with a large, burlap-wrapped gift, she was completely surprised.  Removing the burlap in the living room, Elizabeth discovered a beautifully carved chest, just what she had wanted.  Soon the mysteries surrounding Lee’s behavior became very clear.  He had been spending the evenings working in a friend’s shop, trying to finish the lovely chest in time.  He brought the plans home each night and locked them in his desk where he could take them out and study them, making sure he knew what he would do next.  </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 took some time and some hurt feelings to undo the harm done by Elizabeth’s lack of confidence in Lee.  Unfortunately, many times friends are eager to exhibit that they were the “first to know” bad news.  What a wonderful blessing it is that Jesus can be our Confidant!  He will never betray our trust as we learn to confide in Him and bring Him all our burdens.</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77CCF4-35CA-A948-9720-D4A31E565536}" type="slidenum">
              <a:rPr lang="en-US" smtClean="0"/>
              <a:t>2</a:t>
            </a:fld>
            <a:endParaRPr lang="en-US"/>
          </a:p>
        </p:txBody>
      </p:sp>
    </p:spTree>
    <p:extLst>
      <p:ext uri="{BB962C8B-B14F-4D97-AF65-F5344CB8AC3E}">
        <p14:creationId xmlns:p14="http://schemas.microsoft.com/office/powerpoint/2010/main" val="651333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1. What does the wise man, Solomon, advise concerning sin?  (Proverbs 28:13)</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Another Bible writer, John the Beloved, told us what Jesus will do if we confess our sins. What is that?  (1 John 1:9)</a:t>
            </a:r>
          </a:p>
          <a:p>
            <a:r>
              <a:rPr lang="en-US" sz="1200" kern="1200" dirty="0" smtClean="0">
                <a:solidFill>
                  <a:schemeClr val="tx1"/>
                </a:solidFill>
                <a:effectLst/>
                <a:latin typeface="+mn-lt"/>
                <a:ea typeface="+mn-ea"/>
                <a:cs typeface="+mn-cs"/>
              </a:rPr>
              <a:t> Read the following paragraphs taken from Ellen White’s book, </a:t>
            </a:r>
            <a:r>
              <a:rPr lang="en-US" sz="1200" i="1" kern="1200" dirty="0" smtClean="0">
                <a:solidFill>
                  <a:schemeClr val="tx1"/>
                </a:solidFill>
                <a:effectLst/>
                <a:latin typeface="+mn-lt"/>
                <a:ea typeface="+mn-ea"/>
                <a:cs typeface="+mn-cs"/>
              </a:rPr>
              <a:t>Steps to Christ</a:t>
            </a:r>
            <a:r>
              <a:rPr lang="en-US" sz="1200" kern="1200" dirty="0" smtClean="0">
                <a:solidFill>
                  <a:schemeClr val="tx1"/>
                </a:solidFill>
                <a:effectLst/>
                <a:latin typeface="+mn-lt"/>
                <a:ea typeface="+mn-ea"/>
                <a:cs typeface="+mn-cs"/>
              </a:rPr>
              <a:t>, pp. 37-38, and then answer questions 3-5:</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conditions of obtaining mercy of God are simple and just and reasonable.  The Lord does not require us to do some grievous thing in order that we may have the forgiveness of sin.  We need not make long and wearisome pilgrimages, or perform painful penances, to commend our souls to the God of heaven or to expiate our transgression; but he that </a:t>
            </a:r>
            <a:r>
              <a:rPr lang="en-US" sz="1200" kern="1200" dirty="0" err="1" smtClean="0">
                <a:solidFill>
                  <a:schemeClr val="tx1"/>
                </a:solidFill>
                <a:effectLst/>
                <a:latin typeface="+mn-lt"/>
                <a:ea typeface="+mn-ea"/>
                <a:cs typeface="+mn-cs"/>
              </a:rPr>
              <a:t>confesseth</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forsaketh</a:t>
            </a:r>
            <a:r>
              <a:rPr lang="en-US" sz="1200" kern="1200" dirty="0" smtClean="0">
                <a:solidFill>
                  <a:schemeClr val="tx1"/>
                </a:solidFill>
                <a:effectLst/>
                <a:latin typeface="+mn-lt"/>
                <a:ea typeface="+mn-ea"/>
                <a:cs typeface="+mn-cs"/>
              </a:rPr>
              <a:t> his sin shall have mercy…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“True confession is always of a specific character, and acknowledges particular sins.  They may by of such a nature as to be brought before God only; they may be wrongs that should be confessed to individuals who have suffered injury through them; or they may be of a public character, and should then be as publicly confessed.  But all confession should be definite and to the point, acknowledging the very sins of which you are guilty.”</a:t>
            </a:r>
          </a:p>
          <a:p>
            <a:endParaRPr lang="en-US" dirty="0"/>
          </a:p>
        </p:txBody>
      </p:sp>
      <p:sp>
        <p:nvSpPr>
          <p:cNvPr id="4" name="Slide Number Placeholder 3"/>
          <p:cNvSpPr>
            <a:spLocks noGrp="1"/>
          </p:cNvSpPr>
          <p:nvPr>
            <p:ph type="sldNum" sz="quarter" idx="10"/>
          </p:nvPr>
        </p:nvSpPr>
        <p:spPr/>
        <p:txBody>
          <a:bodyPr/>
          <a:lstStyle/>
          <a:p>
            <a:fld id="{ED01AC10-9DC9-514A-8E9C-75AC1AB2907B}" type="slidenum">
              <a:rPr lang="en-US" smtClean="0"/>
              <a:t>3</a:t>
            </a:fld>
            <a:endParaRPr lang="en-US"/>
          </a:p>
        </p:txBody>
      </p:sp>
    </p:spTree>
    <p:extLst>
      <p:ext uri="{BB962C8B-B14F-4D97-AF65-F5344CB8AC3E}">
        <p14:creationId xmlns:p14="http://schemas.microsoft.com/office/powerpoint/2010/main" val="595745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3. What is necessary for us to obtain mercy? </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4. What is a characteristic of true confession?</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5. When should we confess to anyone other than God?</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D01AC10-9DC9-514A-8E9C-75AC1AB2907B}" type="slidenum">
              <a:rPr lang="en-US" smtClean="0"/>
              <a:t>4</a:t>
            </a:fld>
            <a:endParaRPr lang="en-US"/>
          </a:p>
        </p:txBody>
      </p:sp>
    </p:spTree>
    <p:extLst>
      <p:ext uri="{BB962C8B-B14F-4D97-AF65-F5344CB8AC3E}">
        <p14:creationId xmlns:p14="http://schemas.microsoft.com/office/powerpoint/2010/main" val="265395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6. What makes Jesus the best Person to talk to about our troubles?  </a:t>
            </a:r>
            <a:r>
              <a:rPr lang="en-US" sz="1200" i="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Hebrews 4:15</a:t>
            </a:r>
            <a:r>
              <a:rPr lang="en-US" sz="1200" i="1"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above text is given in different versions as follows: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“For we do not have a high priest who is unable to sympathize with our weaknesses, but we have one who has been tempted in every way, just as we are—yet was without sin” (NIV).</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“For ours is not a high priest unable to sympathize with our weaknesses, but one who, because of his likeness to us, has been tested every way, only without sin” (NEB).</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Yes, Jesus is able to sympathize with us, to offer us the kind of help we need.  We are warned particularly as women that we should not share our problems with a man other than our husband, as this opens the door to many temptations.  Some even feel that if we complain about our husband to another man, we are breaking our marriage vows.  If we </a:t>
            </a:r>
            <a:r>
              <a:rPr lang="en-US" sz="1200" i="1" kern="1200" dirty="0" smtClean="0">
                <a:solidFill>
                  <a:schemeClr val="tx1"/>
                </a:solidFill>
                <a:effectLst/>
                <a:latin typeface="+mn-lt"/>
                <a:ea typeface="+mn-ea"/>
                <a:cs typeface="+mn-cs"/>
              </a:rPr>
              <a:t>must t</a:t>
            </a:r>
            <a:r>
              <a:rPr lang="en-US" sz="1200" kern="1200" dirty="0" smtClean="0">
                <a:solidFill>
                  <a:schemeClr val="tx1"/>
                </a:solidFill>
                <a:effectLst/>
                <a:latin typeface="+mn-lt"/>
                <a:ea typeface="+mn-ea"/>
                <a:cs typeface="+mn-cs"/>
              </a:rPr>
              <a:t>alk to someone, let it be to a trusted woman friend.  But, as we have seen in the introduction to this lesson, even this has its dangers.  Jesus is the </a:t>
            </a:r>
            <a:r>
              <a:rPr lang="en-US" sz="1200" i="1" kern="1200" dirty="0" smtClean="0">
                <a:solidFill>
                  <a:schemeClr val="tx1"/>
                </a:solidFill>
                <a:effectLst/>
                <a:latin typeface="+mn-lt"/>
                <a:ea typeface="+mn-ea"/>
                <a:cs typeface="+mn-cs"/>
              </a:rPr>
              <a:t>only </a:t>
            </a:r>
            <a:r>
              <a:rPr lang="en-US" sz="1200" kern="1200" dirty="0" smtClean="0">
                <a:solidFill>
                  <a:schemeClr val="tx1"/>
                </a:solidFill>
                <a:effectLst/>
                <a:latin typeface="+mn-lt"/>
                <a:ea typeface="+mn-ea"/>
                <a:cs typeface="+mn-cs"/>
              </a:rPr>
              <a:t>Confidant who can be completely trusted to have our best good in His heart.</a:t>
            </a:r>
          </a:p>
          <a:p>
            <a:endParaRPr lang="en-US" dirty="0"/>
          </a:p>
        </p:txBody>
      </p:sp>
      <p:sp>
        <p:nvSpPr>
          <p:cNvPr id="4" name="Slide Number Placeholder 3"/>
          <p:cNvSpPr>
            <a:spLocks noGrp="1"/>
          </p:cNvSpPr>
          <p:nvPr>
            <p:ph type="sldNum" sz="quarter" idx="10"/>
          </p:nvPr>
        </p:nvSpPr>
        <p:spPr/>
        <p:txBody>
          <a:bodyPr/>
          <a:lstStyle/>
          <a:p>
            <a:fld id="{ED01AC10-9DC9-514A-8E9C-75AC1AB2907B}" type="slidenum">
              <a:rPr lang="en-US" smtClean="0"/>
              <a:t>5</a:t>
            </a:fld>
            <a:endParaRPr lang="en-US"/>
          </a:p>
        </p:txBody>
      </p:sp>
    </p:spTree>
    <p:extLst>
      <p:ext uri="{BB962C8B-B14F-4D97-AF65-F5344CB8AC3E}">
        <p14:creationId xmlns:p14="http://schemas.microsoft.com/office/powerpoint/2010/main" val="46310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7. Although we can read God’s messages through the Bible and see His goodness in the beautiful world around us, how only can we truly communicate with Him?  </a:t>
            </a:r>
            <a:r>
              <a:rPr lang="en-US" sz="1200" i="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Psalm 5:1-3</a:t>
            </a:r>
            <a:r>
              <a:rPr lang="en-US" sz="1200" i="1"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D01AC10-9DC9-514A-8E9C-75AC1AB2907B}" type="slidenum">
              <a:rPr lang="en-US" smtClean="0"/>
              <a:t>6</a:t>
            </a:fld>
            <a:endParaRPr lang="en-US"/>
          </a:p>
        </p:txBody>
      </p:sp>
    </p:spTree>
    <p:extLst>
      <p:ext uri="{BB962C8B-B14F-4D97-AF65-F5344CB8AC3E}">
        <p14:creationId xmlns:p14="http://schemas.microsoft.com/office/powerpoint/2010/main" val="215106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are few who rightly appreciate or improve the precious privilege of prayer.  We should go to Jesus and tell Him all our needs.  We may bring Him our little cares and perplexities as well as our greater troubles.  Whatever arises to disturb or distress us, we should take it to the Lord in prayer.  When we feel that we need the presence of Christ at every step, Satan will have little opportunity to intrude his temptation.  It is his studied effort to keep us away from our best and most sympathizing friend.  </a:t>
            </a:r>
            <a:r>
              <a:rPr lang="en-US" sz="1200" i="1" kern="1200" dirty="0" smtClean="0">
                <a:solidFill>
                  <a:schemeClr val="tx1"/>
                </a:solidFill>
                <a:effectLst/>
                <a:latin typeface="+mn-lt"/>
                <a:ea typeface="+mn-ea"/>
                <a:cs typeface="+mn-cs"/>
              </a:rPr>
              <a:t>We should make no one our confidant but Jesus.</a:t>
            </a:r>
            <a:r>
              <a:rPr lang="en-US" sz="1200" kern="1200" dirty="0" smtClean="0">
                <a:solidFill>
                  <a:schemeClr val="tx1"/>
                </a:solidFill>
                <a:effectLst/>
                <a:latin typeface="+mn-lt"/>
                <a:ea typeface="+mn-ea"/>
                <a:cs typeface="+mn-cs"/>
              </a:rPr>
              <a:t>  We can safely commune with Him of all that is in our hearts” (Ellen White: </a:t>
            </a:r>
            <a:r>
              <a:rPr lang="en-US" sz="1200" i="1" kern="1200" dirty="0" smtClean="0">
                <a:solidFill>
                  <a:schemeClr val="tx1"/>
                </a:solidFill>
                <a:effectLst/>
                <a:latin typeface="+mn-lt"/>
                <a:ea typeface="+mn-ea"/>
                <a:cs typeface="+mn-cs"/>
              </a:rPr>
              <a:t>Testimonies for the Church,</a:t>
            </a:r>
            <a:r>
              <a:rPr lang="en-US" sz="1200" i="1" u="sng" kern="1200" dirty="0" smtClean="0">
                <a:solidFill>
                  <a:schemeClr val="tx1"/>
                </a:solidFill>
                <a:effectLst/>
                <a:latin typeface="+mn-lt"/>
                <a:ea typeface="+mn-ea"/>
                <a:cs typeface="+mn-cs"/>
              </a:rPr>
              <a:t> Vol. 2</a:t>
            </a:r>
            <a:r>
              <a:rPr lang="en-US" sz="1200" i="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pp. 200-201, emphasis supplied).</a:t>
            </a:r>
          </a:p>
          <a:p>
            <a:r>
              <a:rPr lang="en-US" sz="1200" b="1"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D01AC10-9DC9-514A-8E9C-75AC1AB2907B}" type="slidenum">
              <a:rPr lang="en-US" smtClean="0"/>
              <a:t>7</a:t>
            </a:fld>
            <a:endParaRPr lang="en-US"/>
          </a:p>
        </p:txBody>
      </p:sp>
    </p:spTree>
    <p:extLst>
      <p:ext uri="{BB962C8B-B14F-4D97-AF65-F5344CB8AC3E}">
        <p14:creationId xmlns:p14="http://schemas.microsoft.com/office/powerpoint/2010/main" val="2022646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JESUS IS MY TRUE AND RELIABLE CONFIDANT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 told Jesus all my troubles;</a:t>
            </a:r>
          </a:p>
          <a:p>
            <a:r>
              <a:rPr lang="en-US" sz="1200" kern="1200" dirty="0" smtClean="0">
                <a:solidFill>
                  <a:schemeClr val="tx1"/>
                </a:solidFill>
                <a:effectLst/>
                <a:latin typeface="+mn-lt"/>
                <a:ea typeface="+mn-ea"/>
                <a:cs typeface="+mn-cs"/>
              </a:rPr>
              <a:t>I told Jesus all my woe.</a:t>
            </a:r>
          </a:p>
          <a:p>
            <a:r>
              <a:rPr lang="en-US" sz="1200" kern="1200" dirty="0" smtClean="0">
                <a:solidFill>
                  <a:schemeClr val="tx1"/>
                </a:solidFill>
                <a:effectLst/>
                <a:latin typeface="+mn-lt"/>
                <a:ea typeface="+mn-ea"/>
                <a:cs typeface="+mn-cs"/>
              </a:rPr>
              <a:t>All my burdens burst like bubbles.</a:t>
            </a:r>
          </a:p>
          <a:p>
            <a:r>
              <a:rPr lang="en-US" sz="1200" kern="1200" smtClean="0">
                <a:solidFill>
                  <a:schemeClr val="tx1"/>
                </a:solidFill>
                <a:effectLst/>
                <a:latin typeface="+mn-lt"/>
                <a:ea typeface="+mn-ea"/>
                <a:cs typeface="+mn-cs"/>
              </a:rPr>
              <a:t>And my faith has learned to grow.</a:t>
            </a:r>
          </a:p>
          <a:p>
            <a:endParaRPr lang="en-US"/>
          </a:p>
        </p:txBody>
      </p:sp>
      <p:sp>
        <p:nvSpPr>
          <p:cNvPr id="4" name="Slide Number Placeholder 3"/>
          <p:cNvSpPr>
            <a:spLocks noGrp="1"/>
          </p:cNvSpPr>
          <p:nvPr>
            <p:ph type="sldNum" sz="quarter" idx="10"/>
          </p:nvPr>
        </p:nvSpPr>
        <p:spPr/>
        <p:txBody>
          <a:bodyPr/>
          <a:lstStyle/>
          <a:p>
            <a:fld id="{ED01AC10-9DC9-514A-8E9C-75AC1AB2907B}" type="slidenum">
              <a:rPr lang="en-US" smtClean="0"/>
              <a:t>8</a:t>
            </a:fld>
            <a:endParaRPr lang="en-US"/>
          </a:p>
        </p:txBody>
      </p:sp>
    </p:spTree>
    <p:extLst>
      <p:ext uri="{BB962C8B-B14F-4D97-AF65-F5344CB8AC3E}">
        <p14:creationId xmlns:p14="http://schemas.microsoft.com/office/powerpoint/2010/main" val="119762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93F610-0CFD-214B-90AF-C2DA2CC98021}"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64ACF-55B6-BE47-9340-0C1CA5D82482}" type="slidenum">
              <a:rPr lang="en-US" smtClean="0"/>
              <a:t>‹#›</a:t>
            </a:fld>
            <a:endParaRPr lang="en-US"/>
          </a:p>
        </p:txBody>
      </p:sp>
    </p:spTree>
    <p:extLst>
      <p:ext uri="{BB962C8B-B14F-4D97-AF65-F5344CB8AC3E}">
        <p14:creationId xmlns:p14="http://schemas.microsoft.com/office/powerpoint/2010/main" val="1177913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93F610-0CFD-214B-90AF-C2DA2CC98021}"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64ACF-55B6-BE47-9340-0C1CA5D82482}" type="slidenum">
              <a:rPr lang="en-US" smtClean="0"/>
              <a:t>‹#›</a:t>
            </a:fld>
            <a:endParaRPr lang="en-US"/>
          </a:p>
        </p:txBody>
      </p:sp>
    </p:spTree>
    <p:extLst>
      <p:ext uri="{BB962C8B-B14F-4D97-AF65-F5344CB8AC3E}">
        <p14:creationId xmlns:p14="http://schemas.microsoft.com/office/powerpoint/2010/main" val="116252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93F610-0CFD-214B-90AF-C2DA2CC98021}"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64ACF-55B6-BE47-9340-0C1CA5D82482}" type="slidenum">
              <a:rPr lang="en-US" smtClean="0"/>
              <a:t>‹#›</a:t>
            </a:fld>
            <a:endParaRPr lang="en-US"/>
          </a:p>
        </p:txBody>
      </p:sp>
    </p:spTree>
    <p:extLst>
      <p:ext uri="{BB962C8B-B14F-4D97-AF65-F5344CB8AC3E}">
        <p14:creationId xmlns:p14="http://schemas.microsoft.com/office/powerpoint/2010/main" val="179119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93F610-0CFD-214B-90AF-C2DA2CC98021}"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64ACF-55B6-BE47-9340-0C1CA5D82482}" type="slidenum">
              <a:rPr lang="en-US" smtClean="0"/>
              <a:t>‹#›</a:t>
            </a:fld>
            <a:endParaRPr lang="en-US"/>
          </a:p>
        </p:txBody>
      </p:sp>
    </p:spTree>
    <p:extLst>
      <p:ext uri="{BB962C8B-B14F-4D97-AF65-F5344CB8AC3E}">
        <p14:creationId xmlns:p14="http://schemas.microsoft.com/office/powerpoint/2010/main" val="1683213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93F610-0CFD-214B-90AF-C2DA2CC98021}"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64ACF-55B6-BE47-9340-0C1CA5D82482}" type="slidenum">
              <a:rPr lang="en-US" smtClean="0"/>
              <a:t>‹#›</a:t>
            </a:fld>
            <a:endParaRPr lang="en-US"/>
          </a:p>
        </p:txBody>
      </p:sp>
    </p:spTree>
    <p:extLst>
      <p:ext uri="{BB962C8B-B14F-4D97-AF65-F5344CB8AC3E}">
        <p14:creationId xmlns:p14="http://schemas.microsoft.com/office/powerpoint/2010/main" val="970355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93F610-0CFD-214B-90AF-C2DA2CC98021}"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64ACF-55B6-BE47-9340-0C1CA5D82482}" type="slidenum">
              <a:rPr lang="en-US" smtClean="0"/>
              <a:t>‹#›</a:t>
            </a:fld>
            <a:endParaRPr lang="en-US"/>
          </a:p>
        </p:txBody>
      </p:sp>
    </p:spTree>
    <p:extLst>
      <p:ext uri="{BB962C8B-B14F-4D97-AF65-F5344CB8AC3E}">
        <p14:creationId xmlns:p14="http://schemas.microsoft.com/office/powerpoint/2010/main" val="773703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93F610-0CFD-214B-90AF-C2DA2CC98021}" type="datetimeFigureOut">
              <a:rPr lang="en-US" smtClean="0"/>
              <a:t>5/15/2016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764ACF-55B6-BE47-9340-0C1CA5D82482}" type="slidenum">
              <a:rPr lang="en-US" smtClean="0"/>
              <a:t>‹#›</a:t>
            </a:fld>
            <a:endParaRPr lang="en-US"/>
          </a:p>
        </p:txBody>
      </p:sp>
    </p:spTree>
    <p:extLst>
      <p:ext uri="{BB962C8B-B14F-4D97-AF65-F5344CB8AC3E}">
        <p14:creationId xmlns:p14="http://schemas.microsoft.com/office/powerpoint/2010/main" val="620031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393F610-0CFD-214B-90AF-C2DA2CC98021}" type="datetimeFigureOut">
              <a:rPr lang="en-US" smtClean="0"/>
              <a:t>5/15/2016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764ACF-55B6-BE47-9340-0C1CA5D82482}" type="slidenum">
              <a:rPr lang="en-US" smtClean="0"/>
              <a:t>‹#›</a:t>
            </a:fld>
            <a:endParaRPr lang="en-US"/>
          </a:p>
        </p:txBody>
      </p:sp>
    </p:spTree>
    <p:extLst>
      <p:ext uri="{BB962C8B-B14F-4D97-AF65-F5344CB8AC3E}">
        <p14:creationId xmlns:p14="http://schemas.microsoft.com/office/powerpoint/2010/main" val="128399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93F610-0CFD-214B-90AF-C2DA2CC98021}" type="datetimeFigureOut">
              <a:rPr lang="en-US" smtClean="0"/>
              <a:t>5/15/2016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764ACF-55B6-BE47-9340-0C1CA5D82482}" type="slidenum">
              <a:rPr lang="en-US" smtClean="0"/>
              <a:t>‹#›</a:t>
            </a:fld>
            <a:endParaRPr lang="en-US"/>
          </a:p>
        </p:txBody>
      </p:sp>
    </p:spTree>
    <p:extLst>
      <p:ext uri="{BB962C8B-B14F-4D97-AF65-F5344CB8AC3E}">
        <p14:creationId xmlns:p14="http://schemas.microsoft.com/office/powerpoint/2010/main" val="2141774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93F610-0CFD-214B-90AF-C2DA2CC98021}"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64ACF-55B6-BE47-9340-0C1CA5D82482}" type="slidenum">
              <a:rPr lang="en-US" smtClean="0"/>
              <a:t>‹#›</a:t>
            </a:fld>
            <a:endParaRPr lang="en-US"/>
          </a:p>
        </p:txBody>
      </p:sp>
    </p:spTree>
    <p:extLst>
      <p:ext uri="{BB962C8B-B14F-4D97-AF65-F5344CB8AC3E}">
        <p14:creationId xmlns:p14="http://schemas.microsoft.com/office/powerpoint/2010/main" val="691113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93F610-0CFD-214B-90AF-C2DA2CC98021}"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64ACF-55B6-BE47-9340-0C1CA5D82482}" type="slidenum">
              <a:rPr lang="en-US" smtClean="0"/>
              <a:t>‹#›</a:t>
            </a:fld>
            <a:endParaRPr lang="en-US"/>
          </a:p>
        </p:txBody>
      </p:sp>
    </p:spTree>
    <p:extLst>
      <p:ext uri="{BB962C8B-B14F-4D97-AF65-F5344CB8AC3E}">
        <p14:creationId xmlns:p14="http://schemas.microsoft.com/office/powerpoint/2010/main" val="1958258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93F610-0CFD-214B-90AF-C2DA2CC98021}" type="datetimeFigureOut">
              <a:rPr lang="en-US" smtClean="0"/>
              <a:t>5/15/2016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764ACF-55B6-BE47-9340-0C1CA5D82482}" type="slidenum">
              <a:rPr lang="en-US" smtClean="0"/>
              <a:t>‹#›</a:t>
            </a:fld>
            <a:endParaRPr lang="en-US"/>
          </a:p>
        </p:txBody>
      </p:sp>
    </p:spTree>
    <p:extLst>
      <p:ext uri="{BB962C8B-B14F-4D97-AF65-F5344CB8AC3E}">
        <p14:creationId xmlns:p14="http://schemas.microsoft.com/office/powerpoint/2010/main" val="60890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ctrTitle"/>
          </p:nvPr>
        </p:nvSpPr>
        <p:spPr>
          <a:xfrm>
            <a:off x="685800" y="3899432"/>
            <a:ext cx="7772400" cy="2387600"/>
          </a:xfrm>
        </p:spPr>
        <p:txBody>
          <a:bodyPr>
            <a:normAutofit/>
          </a:bodyPr>
          <a:lstStyle/>
          <a:p>
            <a:r>
              <a:rPr lang="en-US" sz="4800" b="1" dirty="0" smtClean="0">
                <a:solidFill>
                  <a:schemeClr val="bg1"/>
                </a:solidFill>
                <a:latin typeface="+mn-lt"/>
              </a:rPr>
              <a:t>Women </a:t>
            </a:r>
            <a:r>
              <a:rPr lang="en-US" sz="4800" b="1" i="1" dirty="0" smtClean="0">
                <a:solidFill>
                  <a:srgbClr val="FFC000"/>
                </a:solidFill>
                <a:latin typeface="Palatino Linotype" charset="0"/>
                <a:ea typeface="Palatino Linotype" charset="0"/>
                <a:cs typeface="Palatino Linotype" charset="0"/>
              </a:rPr>
              <a:t>Discovering</a:t>
            </a:r>
            <a:r>
              <a:rPr lang="en-US" sz="4800" b="1" dirty="0" smtClean="0">
                <a:solidFill>
                  <a:srgbClr val="FFC000"/>
                </a:solidFill>
                <a:latin typeface="+mn-lt"/>
              </a:rPr>
              <a:t> </a:t>
            </a:r>
            <a:r>
              <a:rPr lang="en-US" sz="4800" b="1" dirty="0" smtClean="0">
                <a:solidFill>
                  <a:schemeClr val="bg1"/>
                </a:solidFill>
                <a:latin typeface="+mn-lt"/>
              </a:rPr>
              <a:t>Jesus</a:t>
            </a:r>
            <a:endParaRPr lang="en-US" sz="4800" b="1" i="1" dirty="0">
              <a:solidFill>
                <a:schemeClr val="bg1"/>
              </a:solidFill>
              <a:latin typeface="Palatino Linotype" charset="0"/>
              <a:ea typeface="Palatino Linotype" charset="0"/>
              <a:cs typeface="Palatino Linotype" charset="0"/>
            </a:endParaRPr>
          </a:p>
        </p:txBody>
      </p:sp>
      <p:pic>
        <p:nvPicPr>
          <p:cNvPr id="5" name="Picture 7" descr="WMLOGO-small"/>
          <p:cNvPicPr>
            <a:picLocks noChangeAspect="1" noChangeArrowheads="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463012" y="6355080"/>
            <a:ext cx="514350" cy="39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172301" y="6287032"/>
            <a:ext cx="2816347" cy="523220"/>
          </a:xfrm>
          <a:prstGeom prst="rect">
            <a:avLst/>
          </a:prstGeom>
          <a:noFill/>
        </p:spPr>
        <p:txBody>
          <a:bodyPr wrap="none" rtlCol="0">
            <a:spAutoFit/>
          </a:bodyPr>
          <a:lstStyle/>
          <a:p>
            <a:pPr algn="ctr"/>
            <a:r>
              <a:rPr lang="en-US" sz="1400" dirty="0" smtClean="0">
                <a:latin typeface="Palatino Linotype" charset="0"/>
                <a:ea typeface="Palatino Linotype" charset="0"/>
                <a:cs typeface="Palatino Linotype" charset="0"/>
              </a:rPr>
              <a:t>General Conference</a:t>
            </a:r>
          </a:p>
          <a:p>
            <a:pPr algn="ctr"/>
            <a:r>
              <a:rPr lang="en-US" sz="1400" dirty="0" smtClean="0">
                <a:latin typeface="Palatino Linotype" charset="0"/>
                <a:ea typeface="Palatino Linotype" charset="0"/>
                <a:cs typeface="Palatino Linotype" charset="0"/>
              </a:rPr>
              <a:t>Women's Ministries Department</a:t>
            </a:r>
            <a:endParaRPr lang="en-US" sz="1400" dirty="0">
              <a:latin typeface="Palatino Linotype" charset="0"/>
              <a:ea typeface="Palatino Linotype" charset="0"/>
              <a:cs typeface="Palatino Linotype" charset="0"/>
            </a:endParaRPr>
          </a:p>
        </p:txBody>
      </p:sp>
    </p:spTree>
    <p:extLst>
      <p:ext uri="{BB962C8B-B14F-4D97-AF65-F5344CB8AC3E}">
        <p14:creationId xmlns:p14="http://schemas.microsoft.com/office/powerpoint/2010/main" val="344995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ctrTitle"/>
          </p:nvPr>
        </p:nvSpPr>
        <p:spPr>
          <a:xfrm>
            <a:off x="685800" y="3899432"/>
            <a:ext cx="7772400" cy="2387600"/>
          </a:xfrm>
        </p:spPr>
        <p:txBody>
          <a:bodyPr>
            <a:normAutofit/>
          </a:bodyPr>
          <a:lstStyle/>
          <a:p>
            <a:r>
              <a:rPr lang="en-US" sz="4800" b="1" dirty="0">
                <a:solidFill>
                  <a:srgbClr val="FFC000"/>
                </a:solidFill>
                <a:latin typeface="+mn-lt"/>
              </a:rPr>
              <a:t>Lesson </a:t>
            </a:r>
            <a:r>
              <a:rPr lang="en-US" sz="4800" b="1" dirty="0" smtClean="0">
                <a:solidFill>
                  <a:srgbClr val="FFC000"/>
                </a:solidFill>
                <a:latin typeface="+mn-lt"/>
              </a:rPr>
              <a:t>Six</a:t>
            </a:r>
            <a:br>
              <a:rPr lang="en-US" sz="4800" b="1" dirty="0" smtClean="0">
                <a:solidFill>
                  <a:srgbClr val="FFC000"/>
                </a:solidFill>
                <a:latin typeface="+mn-lt"/>
              </a:rPr>
            </a:br>
            <a:r>
              <a:rPr lang="en-US" sz="4800" b="1" dirty="0" smtClean="0">
                <a:solidFill>
                  <a:schemeClr val="bg1"/>
                </a:solidFill>
                <a:latin typeface="+mn-lt"/>
              </a:rPr>
              <a:t>Jesus </a:t>
            </a:r>
            <a:r>
              <a:rPr lang="en-US" sz="4800" b="1" dirty="0">
                <a:solidFill>
                  <a:schemeClr val="bg1"/>
                </a:solidFill>
                <a:latin typeface="+mn-lt"/>
              </a:rPr>
              <a:t>is </a:t>
            </a:r>
            <a:r>
              <a:rPr lang="en-US" sz="4800" b="1" i="1" dirty="0">
                <a:solidFill>
                  <a:schemeClr val="bg1"/>
                </a:solidFill>
                <a:latin typeface="Palatino Linotype" charset="0"/>
                <a:ea typeface="Palatino Linotype" charset="0"/>
                <a:cs typeface="Palatino Linotype" charset="0"/>
              </a:rPr>
              <a:t>My </a:t>
            </a:r>
            <a:r>
              <a:rPr lang="en-US" sz="4800" b="1" i="1" dirty="0" smtClean="0">
                <a:solidFill>
                  <a:schemeClr val="bg1"/>
                </a:solidFill>
                <a:latin typeface="Palatino Linotype" charset="0"/>
                <a:ea typeface="Palatino Linotype" charset="0"/>
                <a:cs typeface="Palatino Linotype" charset="0"/>
              </a:rPr>
              <a:t>Confidant</a:t>
            </a:r>
            <a:endParaRPr lang="en-US" sz="4800" b="1" i="1" dirty="0">
              <a:solidFill>
                <a:schemeClr val="bg1"/>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725662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CONFESSION</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3" name="Content Placeholder 2"/>
          <p:cNvSpPr>
            <a:spLocks noGrp="1"/>
          </p:cNvSpPr>
          <p:nvPr>
            <p:ph idx="1"/>
          </p:nvPr>
        </p:nvSpPr>
        <p:spPr>
          <a:xfrm>
            <a:off x="628650" y="2079624"/>
            <a:ext cx="7886700" cy="4600575"/>
          </a:xfrm>
        </p:spPr>
        <p:txBody>
          <a:bodyPr>
            <a:normAutofit/>
          </a:bodyPr>
          <a:lstStyle/>
          <a:p>
            <a:pPr marL="0" lvl="0" indent="0" algn="ctr">
              <a:buNone/>
            </a:pPr>
            <a:r>
              <a:rPr lang="en-US" dirty="0" smtClean="0"/>
              <a:t>1. What </a:t>
            </a:r>
            <a:r>
              <a:rPr lang="en-US" dirty="0"/>
              <a:t>does the wise man, Solomon, advise concerning sin?  (Proverbs 28:13)</a:t>
            </a:r>
          </a:p>
          <a:p>
            <a:pPr marL="0" indent="0" algn="ctr">
              <a:buNone/>
            </a:pPr>
            <a:r>
              <a:rPr lang="en-US" dirty="0"/>
              <a:t> </a:t>
            </a:r>
          </a:p>
          <a:p>
            <a:pPr marL="0" indent="0" algn="ctr">
              <a:buNone/>
            </a:pPr>
            <a:r>
              <a:rPr lang="en-US" dirty="0"/>
              <a:t> Another Bible writer, John the Beloved, told us what Jesus will do if we confess our sins. What is that?  </a:t>
            </a:r>
            <a:endParaRPr lang="en-US" dirty="0" smtClean="0"/>
          </a:p>
          <a:p>
            <a:pPr marL="0" indent="0" algn="ctr">
              <a:buNone/>
            </a:pPr>
            <a:r>
              <a:rPr lang="en-US" dirty="0" smtClean="0"/>
              <a:t>(</a:t>
            </a:r>
            <a:r>
              <a:rPr lang="en-US" dirty="0"/>
              <a:t>1 John 1:9</a:t>
            </a:r>
            <a:r>
              <a:rPr lang="en-US" dirty="0" smtClean="0"/>
              <a:t>)</a:t>
            </a:r>
          </a:p>
          <a:p>
            <a:pPr marL="0" indent="0" algn="ctr">
              <a:buNone/>
            </a:pPr>
            <a:endParaRPr lang="en-US" dirty="0"/>
          </a:p>
          <a:p>
            <a:pPr marL="0" indent="0" algn="ctr">
              <a:buNone/>
            </a:pPr>
            <a:r>
              <a:rPr lang="en-US" dirty="0">
                <a:solidFill>
                  <a:srgbClr val="7030A0"/>
                </a:solidFill>
              </a:rPr>
              <a:t> Read the following paragraphs taken from Ellen White’s book, </a:t>
            </a:r>
            <a:r>
              <a:rPr lang="en-US" i="1" dirty="0">
                <a:solidFill>
                  <a:srgbClr val="7030A0"/>
                </a:solidFill>
              </a:rPr>
              <a:t>Steps to Christ</a:t>
            </a:r>
            <a:r>
              <a:rPr lang="en-US" dirty="0">
                <a:solidFill>
                  <a:srgbClr val="7030A0"/>
                </a:solidFill>
              </a:rPr>
              <a:t>, pp. 37-38, and then answer questions 3-5:</a:t>
            </a:r>
          </a:p>
          <a:p>
            <a:pPr algn="ctr"/>
            <a:endParaRPr lang="en-US" dirty="0"/>
          </a:p>
        </p:txBody>
      </p:sp>
    </p:spTree>
    <p:extLst>
      <p:ext uri="{BB962C8B-B14F-4D97-AF65-F5344CB8AC3E}">
        <p14:creationId xmlns:p14="http://schemas.microsoft.com/office/powerpoint/2010/main" val="38980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3" name="Content Placeholder 2"/>
          <p:cNvSpPr>
            <a:spLocks noGrp="1"/>
          </p:cNvSpPr>
          <p:nvPr>
            <p:ph idx="1"/>
          </p:nvPr>
        </p:nvSpPr>
        <p:spPr>
          <a:xfrm>
            <a:off x="1416050" y="2613025"/>
            <a:ext cx="6686550" cy="2543175"/>
          </a:xfrm>
        </p:spPr>
        <p:txBody>
          <a:bodyPr>
            <a:noAutofit/>
          </a:bodyPr>
          <a:lstStyle/>
          <a:p>
            <a:pPr marL="0" lvl="0" indent="0" algn="ctr">
              <a:lnSpc>
                <a:spcPct val="120000"/>
              </a:lnSpc>
              <a:buNone/>
            </a:pPr>
            <a:r>
              <a:rPr lang="en-US" dirty="0" smtClean="0"/>
              <a:t>3. What </a:t>
            </a:r>
            <a:r>
              <a:rPr lang="en-US" dirty="0"/>
              <a:t>is necessary for us to obtain mercy</a:t>
            </a:r>
            <a:r>
              <a:rPr lang="en-US" dirty="0" smtClean="0"/>
              <a:t>?</a:t>
            </a:r>
            <a:endParaRPr lang="en-US" dirty="0"/>
          </a:p>
          <a:p>
            <a:pPr marL="0" lvl="0" indent="0" algn="ctr">
              <a:lnSpc>
                <a:spcPct val="120000"/>
              </a:lnSpc>
              <a:buNone/>
            </a:pPr>
            <a:r>
              <a:rPr lang="en-US" dirty="0" smtClean="0"/>
              <a:t>4. What </a:t>
            </a:r>
            <a:r>
              <a:rPr lang="en-US" dirty="0"/>
              <a:t>is a characteristic of true confession</a:t>
            </a:r>
            <a:r>
              <a:rPr lang="en-US" dirty="0" smtClean="0"/>
              <a:t>?</a:t>
            </a:r>
            <a:endParaRPr lang="en-US" dirty="0"/>
          </a:p>
          <a:p>
            <a:pPr marL="0" lvl="0" indent="0" algn="ctr">
              <a:lnSpc>
                <a:spcPct val="120000"/>
              </a:lnSpc>
              <a:buNone/>
            </a:pPr>
            <a:r>
              <a:rPr lang="en-US" dirty="0" smtClean="0"/>
              <a:t>5. When </a:t>
            </a:r>
            <a:r>
              <a:rPr lang="en-US" dirty="0"/>
              <a:t>should we confess to anyone other than God?</a:t>
            </a:r>
          </a:p>
          <a:p>
            <a:pPr marL="0" indent="0" algn="ctr">
              <a:lnSpc>
                <a:spcPct val="120000"/>
              </a:lnSpc>
              <a:buNone/>
            </a:pPr>
            <a:r>
              <a:rPr lang="en-US" dirty="0"/>
              <a:t> </a:t>
            </a:r>
          </a:p>
        </p:txBody>
      </p:sp>
    </p:spTree>
    <p:extLst>
      <p:ext uri="{BB962C8B-B14F-4D97-AF65-F5344CB8AC3E}">
        <p14:creationId xmlns:p14="http://schemas.microsoft.com/office/powerpoint/2010/main" val="2052661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OUR CONFIDANT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3" name="Content Placeholder 2"/>
          <p:cNvSpPr>
            <a:spLocks noGrp="1"/>
          </p:cNvSpPr>
          <p:nvPr>
            <p:ph idx="1"/>
          </p:nvPr>
        </p:nvSpPr>
        <p:spPr>
          <a:xfrm>
            <a:off x="603250" y="2867025"/>
            <a:ext cx="7886700" cy="2644775"/>
          </a:xfrm>
        </p:spPr>
        <p:txBody>
          <a:bodyPr/>
          <a:lstStyle/>
          <a:p>
            <a:pPr marL="0" indent="0" algn="ctr">
              <a:buNone/>
            </a:pPr>
            <a:r>
              <a:rPr lang="en-US" dirty="0" smtClean="0"/>
              <a:t>6. What </a:t>
            </a:r>
            <a:r>
              <a:rPr lang="en-US" dirty="0"/>
              <a:t>makes Jesus the best Person to talk to about our troubles?  </a:t>
            </a:r>
            <a:r>
              <a:rPr lang="en-US" i="1" dirty="0"/>
              <a:t>(</a:t>
            </a:r>
            <a:r>
              <a:rPr lang="en-US" dirty="0" smtClean="0"/>
              <a:t>Hebrews </a:t>
            </a:r>
            <a:r>
              <a:rPr lang="en-US" dirty="0"/>
              <a:t>4:15</a:t>
            </a:r>
            <a:r>
              <a:rPr lang="en-US" i="1" dirty="0"/>
              <a:t>)</a:t>
            </a:r>
            <a:endParaRPr lang="en-US" dirty="0"/>
          </a:p>
          <a:p>
            <a:pPr marL="0" indent="0" algn="ctr">
              <a:buNone/>
            </a:pPr>
            <a:r>
              <a:rPr lang="en-US" dirty="0"/>
              <a:t> </a:t>
            </a:r>
          </a:p>
          <a:p>
            <a:pPr marL="0" indent="0" algn="ctr">
              <a:buNone/>
            </a:pPr>
            <a:r>
              <a:rPr lang="en-US" dirty="0">
                <a:solidFill>
                  <a:srgbClr val="7030A0"/>
                </a:solidFill>
              </a:rPr>
              <a:t>The above text is given in different versions </a:t>
            </a:r>
            <a:endParaRPr lang="en-US" dirty="0" smtClean="0">
              <a:solidFill>
                <a:srgbClr val="7030A0"/>
              </a:solidFill>
            </a:endParaRPr>
          </a:p>
          <a:p>
            <a:pPr marL="0" indent="0" algn="ctr">
              <a:buNone/>
            </a:pPr>
            <a:r>
              <a:rPr lang="en-US" dirty="0" smtClean="0">
                <a:solidFill>
                  <a:srgbClr val="7030A0"/>
                </a:solidFill>
              </a:rPr>
              <a:t>as </a:t>
            </a:r>
            <a:r>
              <a:rPr lang="en-US" dirty="0">
                <a:solidFill>
                  <a:srgbClr val="7030A0"/>
                </a:solidFill>
              </a:rPr>
              <a:t>follows:</a:t>
            </a:r>
          </a:p>
        </p:txBody>
      </p:sp>
    </p:spTree>
    <p:extLst>
      <p:ext uri="{BB962C8B-B14F-4D97-AF65-F5344CB8AC3E}">
        <p14:creationId xmlns:p14="http://schemas.microsoft.com/office/powerpoint/2010/main" val="107577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3" name="Content Placeholder 2"/>
          <p:cNvSpPr>
            <a:spLocks noGrp="1"/>
          </p:cNvSpPr>
          <p:nvPr>
            <p:ph idx="1"/>
          </p:nvPr>
        </p:nvSpPr>
        <p:spPr>
          <a:xfrm>
            <a:off x="628650" y="2613025"/>
            <a:ext cx="7886700" cy="2339975"/>
          </a:xfrm>
        </p:spPr>
        <p:txBody>
          <a:bodyPr/>
          <a:lstStyle/>
          <a:p>
            <a:pPr marL="0" lvl="0" indent="0" algn="ctr">
              <a:lnSpc>
                <a:spcPct val="100000"/>
              </a:lnSpc>
              <a:buNone/>
            </a:pPr>
            <a:r>
              <a:rPr lang="en-US" dirty="0"/>
              <a:t>7. Although we can read God’s messages through the Bible and see His goodness in the beautiful world around us, how only can we truly communicate with Him?  </a:t>
            </a:r>
            <a:r>
              <a:rPr lang="en-US" i="1" dirty="0"/>
              <a:t>(</a:t>
            </a:r>
            <a:r>
              <a:rPr lang="en-US" dirty="0"/>
              <a:t>Psalm 5:1-3</a:t>
            </a:r>
            <a:r>
              <a:rPr lang="en-US" i="1" dirty="0"/>
              <a:t>)</a:t>
            </a:r>
            <a:endParaRPr lang="en-US" dirty="0"/>
          </a:p>
          <a:p>
            <a:pPr algn="ctr">
              <a:lnSpc>
                <a:spcPct val="100000"/>
              </a:lnSpc>
            </a:pPr>
            <a:endParaRPr lang="en-US" dirty="0"/>
          </a:p>
        </p:txBody>
      </p:sp>
    </p:spTree>
    <p:extLst>
      <p:ext uri="{BB962C8B-B14F-4D97-AF65-F5344CB8AC3E}">
        <p14:creationId xmlns:p14="http://schemas.microsoft.com/office/powerpoint/2010/main" val="1490232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Content Placeholder 2"/>
          <p:cNvSpPr>
            <a:spLocks noGrp="1"/>
          </p:cNvSpPr>
          <p:nvPr>
            <p:ph idx="1"/>
          </p:nvPr>
        </p:nvSpPr>
        <p:spPr>
          <a:xfrm>
            <a:off x="628650" y="1825624"/>
            <a:ext cx="7886700" cy="4727575"/>
          </a:xfrm>
        </p:spPr>
        <p:txBody>
          <a:bodyPr>
            <a:normAutofit fontScale="77500" lnSpcReduction="20000"/>
          </a:bodyPr>
          <a:lstStyle/>
          <a:p>
            <a:pPr marL="0" indent="0" algn="ctr">
              <a:lnSpc>
                <a:spcPct val="120000"/>
              </a:lnSpc>
              <a:buNone/>
            </a:pPr>
            <a:endParaRPr lang="en-US" dirty="0"/>
          </a:p>
          <a:p>
            <a:pPr marL="0" indent="0" algn="ctr">
              <a:lnSpc>
                <a:spcPct val="120000"/>
              </a:lnSpc>
              <a:buNone/>
            </a:pPr>
            <a:r>
              <a:rPr lang="en-US" dirty="0"/>
              <a:t>“There are few who rightly appreciate or improve the precious privilege of prayer.  We should go to Jesus and tell Him all our needs.  We may bring Him our little cares and perplexities as well as our greater troubles.  Whatever arises to disturb or distress us, we should take it to the Lord in prayer.  When we feel that we need the presence of Christ at every step, Satan will have little opportunity to intrude his temptation.  It is his studied effort to keep us away from our best and most sympathizing friend.  </a:t>
            </a:r>
            <a:r>
              <a:rPr lang="en-US" i="1" dirty="0"/>
              <a:t>We should make no one our confidant but Jesus.</a:t>
            </a:r>
            <a:r>
              <a:rPr lang="en-US" dirty="0"/>
              <a:t>  We can safely commune with Him of all that is in our hearts</a:t>
            </a:r>
            <a:r>
              <a:rPr lang="en-US" dirty="0" smtClean="0"/>
              <a:t>” </a:t>
            </a:r>
            <a:r>
              <a:rPr lang="en-US" dirty="0"/>
              <a:t>(Ellen White: </a:t>
            </a:r>
            <a:r>
              <a:rPr lang="en-US" i="1" dirty="0" smtClean="0"/>
              <a:t>Testimonies </a:t>
            </a:r>
            <a:r>
              <a:rPr lang="en-US" i="1" dirty="0"/>
              <a:t>for the Church, Vol. 2,</a:t>
            </a:r>
            <a:r>
              <a:rPr lang="en-US" dirty="0"/>
              <a:t> pp. 200-201, emphasis supplied).</a:t>
            </a:r>
          </a:p>
          <a:p>
            <a:pPr algn="ctr">
              <a:lnSpc>
                <a:spcPct val="120000"/>
              </a:lnSpc>
            </a:pPr>
            <a:endParaRPr lang="en-US" dirty="0"/>
          </a:p>
          <a:p>
            <a:pPr algn="ctr">
              <a:lnSpc>
                <a:spcPct val="120000"/>
              </a:lnSpc>
            </a:pPr>
            <a:endParaRPr lang="en-US" dirty="0"/>
          </a:p>
        </p:txBody>
      </p:sp>
    </p:spTree>
    <p:extLst>
      <p:ext uri="{BB962C8B-B14F-4D97-AF65-F5344CB8AC3E}">
        <p14:creationId xmlns:p14="http://schemas.microsoft.com/office/powerpoint/2010/main" val="993654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p:nvPr>
        </p:nvSpPr>
        <p:spPr>
          <a:xfrm>
            <a:off x="501650" y="644526"/>
            <a:ext cx="7886700" cy="1325563"/>
          </a:xfrm>
        </p:spPr>
        <p:txBody>
          <a:bodyPr>
            <a:normAutofit/>
          </a:bodyPr>
          <a:lstStyle/>
          <a:p>
            <a:pPr algn="ctr"/>
            <a:r>
              <a:rPr lang="en-US" sz="4000" b="1" dirty="0">
                <a:solidFill>
                  <a:schemeClr val="bg1"/>
                </a:solidFill>
                <a:latin typeface="+mn-lt"/>
              </a:rPr>
              <a:t>JESUS IS </a:t>
            </a:r>
            <a:r>
              <a:rPr lang="en-US" sz="4000" b="1" dirty="0">
                <a:solidFill>
                  <a:srgbClr val="FFC000"/>
                </a:solidFill>
                <a:latin typeface="+mn-lt"/>
              </a:rPr>
              <a:t>MY TRUE </a:t>
            </a:r>
            <a:r>
              <a:rPr lang="en-US" sz="4000" b="1" dirty="0" smtClean="0">
                <a:solidFill>
                  <a:srgbClr val="FFC000"/>
                </a:solidFill>
                <a:latin typeface="+mn-lt"/>
              </a:rPr>
              <a:t/>
            </a:r>
            <a:br>
              <a:rPr lang="en-US" sz="4000" b="1" dirty="0" smtClean="0">
                <a:solidFill>
                  <a:srgbClr val="FFC000"/>
                </a:solidFill>
                <a:latin typeface="+mn-lt"/>
              </a:rPr>
            </a:br>
            <a:r>
              <a:rPr lang="en-US" sz="4000" b="1" dirty="0" smtClean="0">
                <a:solidFill>
                  <a:srgbClr val="FFC000"/>
                </a:solidFill>
                <a:latin typeface="+mn-lt"/>
              </a:rPr>
              <a:t>AND </a:t>
            </a:r>
            <a:r>
              <a:rPr lang="en-US" sz="4000" b="1" dirty="0">
                <a:solidFill>
                  <a:srgbClr val="FFC000"/>
                </a:solidFill>
                <a:latin typeface="+mn-lt"/>
              </a:rPr>
              <a:t>RELIABLE CONFIDANT</a:t>
            </a:r>
            <a:endParaRPr lang="en-US" sz="4000" dirty="0">
              <a:solidFill>
                <a:srgbClr val="FFC000"/>
              </a:solidFill>
              <a:latin typeface="+mn-lt"/>
            </a:endParaRPr>
          </a:p>
        </p:txBody>
      </p:sp>
      <p:sp>
        <p:nvSpPr>
          <p:cNvPr id="3" name="Content Placeholder 2"/>
          <p:cNvSpPr>
            <a:spLocks noGrp="1"/>
          </p:cNvSpPr>
          <p:nvPr>
            <p:ph idx="1"/>
          </p:nvPr>
        </p:nvSpPr>
        <p:spPr>
          <a:xfrm>
            <a:off x="628650" y="2638425"/>
            <a:ext cx="7886700" cy="2466975"/>
          </a:xfrm>
        </p:spPr>
        <p:txBody>
          <a:bodyPr>
            <a:normAutofit/>
          </a:bodyPr>
          <a:lstStyle/>
          <a:p>
            <a:pPr marL="0" indent="0" algn="ctr">
              <a:buNone/>
            </a:pPr>
            <a:r>
              <a:rPr lang="en-US" sz="3200" dirty="0"/>
              <a:t>I told Jesus all my troubles;</a:t>
            </a:r>
          </a:p>
          <a:p>
            <a:pPr marL="0" indent="0" algn="ctr">
              <a:buNone/>
            </a:pPr>
            <a:r>
              <a:rPr lang="en-US" sz="3200" dirty="0"/>
              <a:t>I told Jesus all my woe.</a:t>
            </a:r>
          </a:p>
          <a:p>
            <a:pPr marL="0" indent="0" algn="ctr">
              <a:buNone/>
            </a:pPr>
            <a:r>
              <a:rPr lang="en-US" sz="3200" dirty="0"/>
              <a:t>All my burdens burst like bubbles.</a:t>
            </a:r>
          </a:p>
          <a:p>
            <a:pPr marL="0" indent="0" algn="ctr">
              <a:buNone/>
            </a:pPr>
            <a:r>
              <a:rPr lang="en-US" sz="3200" dirty="0"/>
              <a:t>And my faith has learned to grow.</a:t>
            </a:r>
          </a:p>
        </p:txBody>
      </p:sp>
    </p:spTree>
    <p:extLst>
      <p:ext uri="{BB962C8B-B14F-4D97-AF65-F5344CB8AC3E}">
        <p14:creationId xmlns:p14="http://schemas.microsoft.com/office/powerpoint/2010/main" val="8924081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TotalTime>
  <Words>396</Words>
  <Application>Microsoft Office PowerPoint</Application>
  <PresentationFormat>On-screen Show (4:3)</PresentationFormat>
  <Paragraphs>81</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Women Discovering Jesus</vt:lpstr>
      <vt:lpstr>Lesson Six Jesus is My Confidant</vt:lpstr>
      <vt:lpstr>CONFESSION</vt:lpstr>
      <vt:lpstr>PowerPoint Presentation</vt:lpstr>
      <vt:lpstr>OUR CONFIDANT</vt:lpstr>
      <vt:lpstr>PowerPoint Presentation</vt:lpstr>
      <vt:lpstr>PowerPoint Presentation</vt:lpstr>
      <vt:lpstr>JESUS IS MY TRUE  AND RELIABLE CONFIDANT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Discovering Jesus</dc:title>
  <dc:creator>Arrais, Raquel</dc:creator>
  <cp:lastModifiedBy>Lynnetta Hamstra</cp:lastModifiedBy>
  <cp:revision>8</cp:revision>
  <dcterms:created xsi:type="dcterms:W3CDTF">2016-02-21T22:52:48Z</dcterms:created>
  <dcterms:modified xsi:type="dcterms:W3CDTF">2016-05-16T03:43:12Z</dcterms:modified>
</cp:coreProperties>
</file>